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8"/>
  </p:notesMasterIdLst>
  <p:handoutMasterIdLst>
    <p:handoutMasterId r:id="rId39"/>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7" r:id="rId14"/>
    <p:sldId id="319" r:id="rId15"/>
    <p:sldId id="320" r:id="rId16"/>
    <p:sldId id="321" r:id="rId17"/>
    <p:sldId id="322" r:id="rId18"/>
    <p:sldId id="323" r:id="rId19"/>
    <p:sldId id="326" r:id="rId20"/>
    <p:sldId id="327" r:id="rId21"/>
    <p:sldId id="328" r:id="rId22"/>
    <p:sldId id="332" r:id="rId23"/>
    <p:sldId id="329" r:id="rId24"/>
    <p:sldId id="330" r:id="rId25"/>
    <p:sldId id="331" r:id="rId26"/>
    <p:sldId id="335" r:id="rId27"/>
    <p:sldId id="333" r:id="rId28"/>
    <p:sldId id="334" r:id="rId29"/>
    <p:sldId id="305" r:id="rId30"/>
    <p:sldId id="303" r:id="rId31"/>
    <p:sldId id="336" r:id="rId32"/>
    <p:sldId id="337" r:id="rId33"/>
    <p:sldId id="338" r:id="rId34"/>
    <p:sldId id="339" r:id="rId35"/>
    <p:sldId id="340" r:id="rId36"/>
    <p:sldId id="341"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0024"/>
    <a:srgbClr val="7D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5/15/2016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xmlns=""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xmlns=""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p14="http://schemas.microsoft.com/office/powerpoint/2010/main" xmlns=""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xmlns=""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a:t>
            </a:r>
            <a:endParaRPr lang="en-US" sz="1400" dirty="0" smtClean="0">
              <a:latin typeface="Century Gothic" pitchFamily="34" charset="0"/>
            </a:endParaRPr>
          </a:p>
          <a:p>
            <a:pPr>
              <a:buFont typeface="Arial" pitchFamily="34" charset="0"/>
              <a:buChar char="•"/>
            </a:pPr>
            <a:r>
              <a:rPr lang="en-US" sz="1400" dirty="0" smtClean="0">
                <a:latin typeface="Century Gothic" pitchFamily="34" charset="0"/>
              </a:rPr>
              <a:t>If an agent is missing the localization process for 3 times</a:t>
            </a:r>
            <a:r>
              <a:rPr lang="tr-TR" sz="1400" dirty="0" smtClean="0">
                <a:latin typeface="Century Gothic" pitchFamily="34" charset="0"/>
              </a:rPr>
              <a:t>,</a:t>
            </a:r>
            <a:r>
              <a:rPr lang="en-US" sz="1400" dirty="0" smtClean="0">
                <a:latin typeface="Century Gothic" pitchFamily="34" charset="0"/>
              </a:rPr>
              <a:t>  then</a:t>
            </a:r>
            <a:r>
              <a:rPr lang="tr-TR" sz="1400" dirty="0" smtClean="0">
                <a:latin typeface="Century Gothic" pitchFamily="34" charset="0"/>
              </a:rPr>
              <a:t> it enters ‘</a:t>
            </a:r>
            <a:r>
              <a:rPr lang="en-US" sz="1400" dirty="0" smtClean="0">
                <a:latin typeface="Century Gothic" pitchFamily="34" charset="0"/>
              </a:rPr>
              <a:t>Return to Home </a:t>
            </a:r>
            <a:r>
              <a:rPr lang="tr-TR" sz="1400" dirty="0" smtClean="0">
                <a:latin typeface="Century Gothic" pitchFamily="34" charset="0"/>
              </a:rPr>
              <a:t>mode’ in which </a:t>
            </a:r>
            <a:r>
              <a:rPr lang="en-US" sz="1400" dirty="0" smtClean="0">
                <a:latin typeface="Century Gothic" pitchFamily="34" charset="0"/>
              </a:rPr>
              <a:t> it </a:t>
            </a:r>
            <a:r>
              <a:rPr lang="tr-TR" sz="1400" dirty="0" smtClean="0">
                <a:latin typeface="Century Gothic" pitchFamily="34" charset="0"/>
              </a:rPr>
              <a:t>is directed </a:t>
            </a:r>
            <a:r>
              <a:rPr lang="en-US" sz="1400" dirty="0" smtClean="0">
                <a:latin typeface="Century Gothic" pitchFamily="34" charset="0"/>
              </a:rPr>
              <a:t>to the formation shape center  </a:t>
            </a:r>
            <a:endParaRPr lang="tr-TR" sz="1400" dirty="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2257425"/>
            <a:ext cx="8251791" cy="2062103"/>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endParaRPr lang="en-US"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en-US" sz="1600" dirty="0" smtClean="0">
                <a:latin typeface="Century Gothic" pitchFamily="34" charset="0"/>
              </a:rPr>
              <a:t> </a:t>
            </a:r>
            <a:r>
              <a:rPr lang="tr-TR" sz="1600" dirty="0" smtClean="0">
                <a:latin typeface="Century Gothic" pitchFamily="34" charset="0"/>
              </a:rPr>
              <a:t>With the help route tables, </a:t>
            </a:r>
            <a:r>
              <a:rPr lang="en-US" sz="1600" dirty="0" smtClean="0">
                <a:latin typeface="Century Gothic" pitchFamily="34" charset="0"/>
              </a:rPr>
              <a:t>clusters around position beacon</a:t>
            </a:r>
            <a:r>
              <a:rPr lang="tr-TR" sz="1600" dirty="0" smtClean="0">
                <a:latin typeface="Century Gothic" pitchFamily="34" charset="0"/>
              </a:rPr>
              <a:t>s and the order of the localization is determined.</a:t>
            </a:r>
          </a:p>
          <a:p>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862104" y="5387656"/>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grpSp>
        <p:nvGrpSpPr>
          <p:cNvPr id="7" name="Group 6"/>
          <p:cNvGrpSpPr/>
          <p:nvPr/>
        </p:nvGrpSpPr>
        <p:grpSpPr>
          <a:xfrm>
            <a:off x="2673193" y="4017960"/>
            <a:ext cx="3733799" cy="1887857"/>
            <a:chOff x="620712" y="4465637"/>
            <a:chExt cx="3860265" cy="1887857"/>
          </a:xfrm>
        </p:grpSpPr>
        <p:grpSp>
          <p:nvGrpSpPr>
            <p:cNvPr id="8"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9"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0"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1"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2"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3"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4"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5"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2682717" y="2280600"/>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3" name="TextBox 42"/>
          <p:cNvSpPr txBox="1"/>
          <p:nvPr/>
        </p:nvSpPr>
        <p:spPr>
          <a:xfrm>
            <a:off x="3620538" y="2006280"/>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7736413" cy="954107"/>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for the positions of agents which are relatively</a:t>
            </a:r>
          </a:p>
          <a:p>
            <a:pPr algn="just"/>
            <a:r>
              <a:rPr lang="en-US" sz="1400" dirty="0" smtClean="0">
                <a:latin typeface="Century Gothic" pitchFamily="34" charset="0"/>
              </a:rPr>
              <a:t>  far away from the beacons.</a:t>
            </a:r>
          </a:p>
          <a:p>
            <a:pPr algn="just">
              <a:buFont typeface="Arial" pitchFamily="34" charset="0"/>
              <a:buChar char="•"/>
            </a:pPr>
            <a:r>
              <a:rPr lang="en-US" sz="1400" dirty="0" smtClean="0">
                <a:latin typeface="Century Gothic" pitchFamily="34" charset="0"/>
              </a:rPr>
              <a:t> Localization process must be done with increasing order of </a:t>
            </a:r>
            <a:r>
              <a:rPr lang="tr-TR" sz="1400" smtClean="0">
                <a:latin typeface="Century Gothic" pitchFamily="34" charset="0"/>
              </a:rPr>
              <a:t>ranks in a cluster.</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57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p14="http://schemas.microsoft.com/office/powerpoint/2010/main" xmlns="" val="2182345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p14="http://schemas.microsoft.com/office/powerpoint/2010/main" xmlns="" val="243136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p14="http://schemas.microsoft.com/office/powerpoint/2010/main" xmlns="" val="1700721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616648"/>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literature, generally it is assumed that swarms are composed of homogenous agents, and formation shapes are simple geometrical shapes which do not change dynamically.</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a complete solution, including formation control and localization process. We aim to implement a formation control system with heterogenous agents and complex geometrical shapes which are dynamically changing.</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4278094"/>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Heterogenous agents are used to achieve complex tasks with different functionalities of individual agents. W</a:t>
            </a:r>
            <a:r>
              <a:rPr lang="en-US" sz="1600" dirty="0" smtClean="0">
                <a:latin typeface="Century Gothic" pitchFamily="34" charset="0"/>
              </a:rPr>
              <a:t>e have focused on achieving complex </a:t>
            </a:r>
            <a:r>
              <a:rPr lang="tr-TR" sz="1600" dirty="0" smtClean="0">
                <a:latin typeface="Century Gothic" pitchFamily="34" charset="0"/>
              </a:rPr>
              <a:t>f</a:t>
            </a:r>
            <a:r>
              <a:rPr lang="en-US" sz="1600" dirty="0" err="1" smtClean="0">
                <a:latin typeface="Century Gothic" pitchFamily="34" charset="0"/>
              </a:rPr>
              <a:t>ormation</a:t>
            </a:r>
            <a:r>
              <a:rPr lang="en-US" sz="1600" dirty="0" smtClean="0">
                <a:latin typeface="Century Gothic" pitchFamily="34" charset="0"/>
              </a:rPr>
              <a:t> shapes</a:t>
            </a:r>
            <a:r>
              <a:rPr lang="tr-TR" sz="1600" dirty="0" smtClean="0">
                <a:latin typeface="Century Gothic" pitchFamily="34" charset="0"/>
              </a:rPr>
              <a:t> </a:t>
            </a:r>
            <a:r>
              <a:rPr lang="en-US" sz="1600" dirty="0" smtClean="0">
                <a:latin typeface="Century Gothic" pitchFamily="34" charset="0"/>
              </a:rPr>
              <a:t>with </a:t>
            </a:r>
            <a:r>
              <a:rPr lang="en-US" sz="1600" dirty="0" err="1" smtClean="0">
                <a:latin typeface="Century Gothic" pitchFamily="34" charset="0"/>
              </a:rPr>
              <a:t>heterogenous</a:t>
            </a:r>
            <a:r>
              <a:rPr lang="en-US" sz="1600" dirty="0" smtClean="0">
                <a:latin typeface="Century Gothic" pitchFamily="34" charset="0"/>
              </a:rPr>
              <a:t> mobile robots rather than achieving complex tasks after getting</a:t>
            </a:r>
            <a:r>
              <a:rPr lang="tr-TR" sz="1600" dirty="0" smtClean="0">
                <a:latin typeface="Century Gothic" pitchFamily="34" charset="0"/>
              </a:rPr>
              <a:t> </a:t>
            </a:r>
            <a:r>
              <a:rPr lang="en-US" sz="1600" dirty="0" smtClean="0">
                <a:latin typeface="Century Gothic" pitchFamily="34" charset="0"/>
              </a:rPr>
              <a:t>the desired formation shapes. The next step for this project is to add the capability of</a:t>
            </a:r>
            <a:r>
              <a:rPr lang="tr-TR" sz="1600" dirty="0" smtClean="0">
                <a:latin typeface="Century Gothic" pitchFamily="34" charset="0"/>
              </a:rPr>
              <a:t> </a:t>
            </a:r>
            <a:r>
              <a:rPr lang="en-US" sz="1600" dirty="0" smtClean="0">
                <a:latin typeface="Century Gothic" pitchFamily="34" charset="0"/>
              </a:rPr>
              <a:t>doing these kind of tasks with the agents from different capabilities</a:t>
            </a:r>
            <a:r>
              <a:rPr lang="tr-TR" sz="1600" dirty="0" smtClean="0">
                <a:latin typeface="Century Gothic" pitchFamily="34" charset="0"/>
              </a:rPr>
              <a:t>.</a:t>
            </a: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29</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5474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p14="http://schemas.microsoft.com/office/powerpoint/2010/main" xmlns=""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p14="http://schemas.microsoft.com/office/powerpoint/2010/main" xmlns=""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en-US" dirty="0" smtClean="0"/>
              <a:t>One of the most important characteristic of an agent in</a:t>
            </a:r>
            <a:r>
              <a:rPr lang="tr-TR" dirty="0" smtClean="0"/>
              <a:t> </a:t>
            </a:r>
            <a:r>
              <a:rPr lang="en-US" dirty="0" smtClean="0"/>
              <a:t>the swarm is its simplicity and limited sensor &amp; communication capability [</a:t>
            </a:r>
            <a:r>
              <a:rPr lang="tr-TR" dirty="0" smtClean="0"/>
              <a:t>12</a:t>
            </a:r>
            <a:r>
              <a:rPr lang="en-US" dirty="0" smtClean="0"/>
              <a:t>].</a:t>
            </a:r>
            <a:r>
              <a:rPr lang="tr-TR" dirty="0" smtClean="0"/>
              <a:t> 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232784" y="2220203"/>
              <a:ext cx="943363"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Ultrasonic Sensors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84665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 </a:t>
            </a:r>
            <a:r>
              <a:rPr lang="tr-TR" sz="1400" dirty="0" smtClean="0">
                <a:latin typeface="Century Gothic" pitchFamily="34" charset="0"/>
              </a:rPr>
              <a:t>creates a mesh network which is a communication backbone in the swarm. It also </a:t>
            </a:r>
            <a:r>
              <a:rPr lang="en-US" sz="1400" dirty="0" smtClean="0">
                <a:latin typeface="Century Gothic" pitchFamily="34" charset="0"/>
              </a:rPr>
              <a:t>determines the clusters around the</a:t>
            </a:r>
            <a:r>
              <a:rPr lang="tr-TR" sz="1400" dirty="0" smtClean="0">
                <a:latin typeface="Century Gothic" pitchFamily="34" charset="0"/>
              </a:rPr>
              <a:t> p</a:t>
            </a:r>
            <a:r>
              <a:rPr lang="en-US" sz="1400" dirty="0" err="1" smtClean="0">
                <a:latin typeface="Century Gothic" pitchFamily="34" charset="0"/>
              </a:rPr>
              <a:t>osition</a:t>
            </a:r>
            <a:r>
              <a:rPr lang="en-US" sz="1400" dirty="0" smtClean="0">
                <a:latin typeface="Century Gothic" pitchFamily="34" charset="0"/>
              </a:rPr>
              <a:t> beacons and provides the order for the </a:t>
            </a:r>
            <a:r>
              <a:rPr lang="tr-TR" sz="1400" dirty="0" smtClean="0">
                <a:latin typeface="Century Gothic" pitchFamily="34" charset="0"/>
              </a:rPr>
              <a:t>l</a:t>
            </a:r>
            <a:r>
              <a:rPr lang="en-US" sz="1400" dirty="0" err="1" smtClean="0">
                <a:latin typeface="Century Gothic" pitchFamily="34" charset="0"/>
              </a:rPr>
              <a:t>ocal</a:t>
            </a:r>
            <a:r>
              <a:rPr lang="en-US" sz="1400" dirty="0" smtClean="0">
                <a:latin typeface="Century Gothic" pitchFamily="34" charset="0"/>
              </a:rPr>
              <a:t> </a:t>
            </a:r>
            <a:r>
              <a:rPr lang="en-US" sz="1400" dirty="0" err="1" smtClean="0">
                <a:latin typeface="Century Gothic" pitchFamily="34" charset="0"/>
              </a:rPr>
              <a:t>trilateration</a:t>
            </a:r>
            <a:r>
              <a:rPr lang="en-US" sz="1400" dirty="0" smtClean="0">
                <a:latin typeface="Century Gothic" pitchFamily="34" charset="0"/>
              </a:rPr>
              <a:t> process.</a:t>
            </a: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for</a:t>
            </a:r>
            <a:r>
              <a:rPr lang="en-US" sz="1400" dirty="0" smtClean="0">
                <a:latin typeface="Century Gothic" pitchFamily="34" charset="0"/>
              </a:rPr>
              <a:t> the agents which don’t have position sensors</a:t>
            </a:r>
            <a:r>
              <a:rPr lang="tr-TR" sz="1400" dirty="0" smtClean="0">
                <a:latin typeface="Century Gothic" pitchFamily="34" charset="0"/>
              </a:rPr>
              <a:t>  by using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5627</TotalTime>
  <Words>2259</Words>
  <Application>Microsoft Office PowerPoint</Application>
  <PresentationFormat>On-screen Show (4:3)</PresentationFormat>
  <Paragraphs>445</Paragraphs>
  <Slides>36</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30</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403</cp:revision>
  <cp:lastPrinted>2013-02-15T02:19:28Z</cp:lastPrinted>
  <dcterms:created xsi:type="dcterms:W3CDTF">2013-02-15T04:31:56Z</dcterms:created>
  <dcterms:modified xsi:type="dcterms:W3CDTF">2016-05-15T14:53:33Z</dcterms:modified>
</cp:coreProperties>
</file>